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Poppins" charset="1" panose="00000500000000000000"/>
      <p:regular r:id="rId62"/>
    </p:embeddedFont>
    <p:embeddedFont>
      <p:font typeface="Agrandir Narrow" charset="1" panose="00000506000000000000"/>
      <p:regular r:id="rId63"/>
    </p:embeddedFont>
    <p:embeddedFont>
      <p:font typeface="Helvetica World" charset="1" panose="020B0500040000020004"/>
      <p:regular r:id="rId64"/>
    </p:embeddedFont>
    <p:embeddedFont>
      <p:font typeface="Agrandir Narrow Bold" charset="1" panose="00000806000000000000"/>
      <p:regular r:id="rId65"/>
    </p:embeddedFont>
    <p:embeddedFont>
      <p:font typeface="Poppins Bold" charset="1" panose="00000800000000000000"/>
      <p:regular r:id="rId66"/>
    </p:embeddedFont>
    <p:embeddedFont>
      <p:font typeface="Helvetica World Bold" charset="1" panose="020B0800040000020004"/>
      <p:regular r:id="rId67"/>
    </p:embeddedFont>
    <p:embeddedFont>
      <p:font typeface="Poppins Light" charset="1" panose="000004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jpeg" Type="http://schemas.openxmlformats.org/officeDocument/2006/relationships/image"/><Relationship Id="rId5" Target="../media/image47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jpeg" Type="http://schemas.openxmlformats.org/officeDocument/2006/relationships/image"/><Relationship Id="rId4" Target="../media/image54.jpeg" Type="http://schemas.openxmlformats.org/officeDocument/2006/relationships/image"/><Relationship Id="rId5" Target="../media/image55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53260" y="8329418"/>
            <a:ext cx="2509687" cy="1439933"/>
          </a:xfrm>
          <a:custGeom>
            <a:avLst/>
            <a:gdLst/>
            <a:ahLst/>
            <a:cxnLst/>
            <a:rect r="r" b="b" t="t" l="l"/>
            <a:pathLst>
              <a:path h="1439933" w="2509687">
                <a:moveTo>
                  <a:pt x="0" y="0"/>
                </a:moveTo>
                <a:lnTo>
                  <a:pt x="2509688" y="0"/>
                </a:lnTo>
                <a:lnTo>
                  <a:pt x="2509688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750" y="9079865"/>
            <a:ext cx="688657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 spc="-4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Subhojeet Sarkar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380" y="565493"/>
            <a:ext cx="9754495" cy="619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India EV Market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Consumer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EV Buyers and Their Profiles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28909"/>
            <a:chOff x="0" y="0"/>
            <a:chExt cx="176657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6657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Demographic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6657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India's EV Buyer Profiles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873375"/>
            <a:chOff x="0" y="0"/>
            <a:chExt cx="5744662" cy="3831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744662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Urban Consumers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2825"/>
              <a:ext cx="5744662" cy="2818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The urban demographic, primarily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high-income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 individuals, showcases a strong affinity for technology, making them ideal candidates for electric vehicle adoption.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3225800"/>
            <a:chOff x="0" y="0"/>
            <a:chExt cx="5346700" cy="43010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Age Focus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2825"/>
              <a:ext cx="5346700" cy="3288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Focusing on the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18-32 age group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which includes Millennials and Gen Z, reveals a youthful enthusiasm for sustainable transport and innovative technologies, driving market growth.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578225"/>
            <a:chOff x="0" y="0"/>
            <a:chExt cx="5346700" cy="47709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Buyer Segments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2825"/>
              <a:ext cx="5346700" cy="375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The three key segments—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Conservatives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Indifferents, and Enthusiasts—demonstrate varied motivations and concerns, shaping their purchasing decisions and attitudes toward electric vehicles.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73471"/>
            <a:ext cx="4738234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Tech enthusiasts prefer innovative features and cutting-edge technology in their electric vehicles.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Tech Enthusiasts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73471"/>
            <a:ext cx="4741615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Eco-conscious buyers prioritize sustainability and environmental impact when choosing electric vehicles.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286125"/>
            <a:ext cx="4741615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Eco-Conscious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72319"/>
            <a:ext cx="4691983" cy="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7"/>
              </a:lnSpc>
            </a:pPr>
            <a:r>
              <a:rPr lang="en-US" sz="1605" spc="-24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Budget-conscious consumers seek value and long-term savings when investing in electric vehicles.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Budget-Conscious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Consumer Segments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28909"/>
            <a:chOff x="0" y="0"/>
            <a:chExt cx="176657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6657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Behavioral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6657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Understanding consumer motivations in depth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873375"/>
            <a:chOff x="0" y="0"/>
            <a:chExt cx="5744662" cy="3831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744662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 Savers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12825"/>
              <a:ext cx="5744662" cy="2818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Long-term savers prioritize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cost benefits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focusing on overall savings from reduced fuel expenses and lower maintenance costs, making EVs appealing for their economic viability.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3225800"/>
            <a:chOff x="0" y="0"/>
            <a:chExt cx="5346700" cy="43010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Informed Buyers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2825"/>
              <a:ext cx="5346700" cy="3288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Informed buyers seek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comprehensive knowledge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 about EV technology, reliability, and total cost of ownership, ensuring they make educated decisions based on thorough research and comparison.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3578225"/>
            <a:chOff x="0" y="0"/>
            <a:chExt cx="5346700" cy="47709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534670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Motivators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2825"/>
              <a:ext cx="5346700" cy="375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Key motivators for both segments include government incentives, environmental benefits, and advancements in charging infrastructure, which significantly influence their purchasing decisions and brand loyalty.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Purchase Decision Factors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Positives and negatives influencing choices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6716121"/>
            <a:chOff x="0" y="0"/>
            <a:chExt cx="698915" cy="1170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6716121"/>
            <a:chOff x="0" y="0"/>
            <a:chExt cx="698915" cy="11705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3138" y="7829550"/>
            <a:ext cx="2876550" cy="1154811"/>
            <a:chOff x="0" y="0"/>
            <a:chExt cx="3835400" cy="15397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8354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b="true" sz="2555" spc="-38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Upfront Cost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8528"/>
              <a:ext cx="38354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Initial price ranges from ₹10–15 lakhs.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94594" y="7829550"/>
            <a:ext cx="3443288" cy="1154811"/>
            <a:chOff x="0" y="0"/>
            <a:chExt cx="4591050" cy="153974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59105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66"/>
                </a:lnSpc>
                <a:spcBef>
                  <a:spcPct val="0"/>
                </a:spcBef>
              </a:pPr>
              <a:r>
                <a:rPr lang="en-US" b="true" sz="2555" spc="-38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 Savings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8528"/>
              <a:ext cx="459105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Significant savings on fuel and maintenance costs.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750" y="504825"/>
            <a:ext cx="7021245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3CA22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Positive Influences on EV Purchases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6716121"/>
            <a:chOff x="0" y="0"/>
            <a:chExt cx="698915" cy="1170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6716121"/>
            <a:chOff x="0" y="0"/>
            <a:chExt cx="698915" cy="11705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915" cy="1170566"/>
            </a:xfrm>
            <a:custGeom>
              <a:avLst/>
              <a:gdLst/>
              <a:ahLst/>
              <a:cxnLst/>
              <a:rect r="r" b="b" t="t" l="l"/>
              <a:pathLst>
                <a:path h="1170566" w="698915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9" r="0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3138" y="7829550"/>
            <a:ext cx="2876550" cy="959615"/>
            <a:chOff x="0" y="0"/>
            <a:chExt cx="3835400" cy="12794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3835400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6"/>
                </a:lnSpc>
                <a:spcBef>
                  <a:spcPct val="0"/>
                </a:spcBef>
              </a:pPr>
              <a:r>
                <a:rPr lang="en-US" b="true" sz="2072" spc="-31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Range Anxiety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9153"/>
              <a:ext cx="3835400" cy="690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34"/>
                </a:lnSpc>
                <a:spcBef>
                  <a:spcPct val="0"/>
                </a:spcBef>
              </a:pPr>
              <a:r>
                <a:rPr lang="en-US" sz="1577" spc="-23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Concerns over limited driving range persist.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98119" y="7829550"/>
            <a:ext cx="3236237" cy="1216790"/>
            <a:chOff x="0" y="0"/>
            <a:chExt cx="4314983" cy="162238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4314983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6"/>
                </a:lnSpc>
                <a:spcBef>
                  <a:spcPct val="0"/>
                </a:spcBef>
              </a:pPr>
              <a:r>
                <a:rPr lang="en-US" b="true" sz="2072" spc="-31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Charging Infrastructure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9153"/>
              <a:ext cx="4314983" cy="1033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34"/>
                </a:lnSpc>
                <a:spcBef>
                  <a:spcPct val="0"/>
                </a:spcBef>
              </a:pPr>
              <a:r>
                <a:rPr lang="en-US" sz="1577" spc="-23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Limited stations restrict consumer confidence and access.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750" y="504825"/>
            <a:ext cx="7021245" cy="2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3CA227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Challenges in the EV Market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8828" cy="1051741"/>
            </a:xfrm>
            <a:custGeom>
              <a:avLst/>
              <a:gdLst/>
              <a:ahLst/>
              <a:cxnLst/>
              <a:rect r="r" b="b" t="t" l="l"/>
              <a:pathLst>
                <a:path h="1051741" w="768828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14" r="0" b="-41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504825"/>
            <a:ext cx="8324850" cy="360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Charging Infrastructure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7426325"/>
            <a:ext cx="8324850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As of August 2024, India boasts over </a:t>
            </a:r>
            <a:r>
              <a:rPr lang="en-US" b="true" sz="2499" spc="-37" strike="noStrike" u="non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1,500 public charging stations</a:t>
            </a: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, primarily located in urban areas. This growing infrastructure is vital for ensuring convenient access and encouraging the adoption of electric vehicles.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925" y="897452"/>
            <a:ext cx="9763125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12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Charging Infrastructure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500378">
            <a:off x="-586074" y="3571263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84925" y="3205677"/>
          <a:ext cx="7459075" cy="6381738"/>
        </p:xfrm>
        <a:graphic>
          <a:graphicData uri="http://schemas.openxmlformats.org/drawingml/2006/table">
            <a:tbl>
              <a:tblPr/>
              <a:tblGrid>
                <a:gridCol w="3144675"/>
                <a:gridCol w="4314400"/>
              </a:tblGrid>
              <a:tr h="76618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PCs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62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3079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0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Delhi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1051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852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Rajasthan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Telangana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481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476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429875" y="0"/>
            <a:ext cx="7858125" cy="10287000"/>
            <a:chOff x="0" y="0"/>
            <a:chExt cx="1031988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78802" y="1238263"/>
            <a:ext cx="7360271" cy="8385975"/>
          </a:xfrm>
          <a:custGeom>
            <a:avLst/>
            <a:gdLst/>
            <a:ahLst/>
            <a:cxnLst/>
            <a:rect r="r" b="b" t="t" l="l"/>
            <a:pathLst>
              <a:path h="8385975" w="7360271">
                <a:moveTo>
                  <a:pt x="0" y="0"/>
                </a:moveTo>
                <a:lnTo>
                  <a:pt x="7360271" y="0"/>
                </a:lnTo>
                <a:lnTo>
                  <a:pt x="7360271" y="8385974"/>
                </a:lnTo>
                <a:lnTo>
                  <a:pt x="0" y="838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00225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Competitive Landscape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225" y="2212975"/>
            <a:ext cx="129444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Key players in India's EV market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800225" y="3229466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Established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5025" y="367102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Ola Electric, TVS, Ather, Okinawa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5025" y="410917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Tata Motors, MG Motors, Mahindra, BMW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25" y="5214078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New Entrants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5025" y="565222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Simple Energy, Ultraviolet Automotive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5025" y="603322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BYD, Pravig Dynamics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0225" y="7138128"/>
            <a:ext cx="32568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Upcoming Entrants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5025" y="7576278"/>
            <a:ext cx="1136185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2W Segment - Boom Motors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5025" y="8014428"/>
            <a:ext cx="110741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4W Segment - Fisker Inc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3981450"/>
            <a:chOff x="0" y="0"/>
            <a:chExt cx="17259300" cy="5308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Overview &amp; 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21012"/>
              <a:ext cx="1725930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137000"/>
                  </a:solidFill>
                  <a:latin typeface="Agrandir Narrow Bold"/>
                  <a:ea typeface="Agrandir Narrow Bold"/>
                  <a:cs typeface="Agrandir Narrow Bold"/>
                  <a:sym typeface="Agrandir Narrow Bold"/>
                </a:rPr>
                <a:t>Insights into the EV Market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89791"/>
              <a:ext cx="13512134" cy="231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This presentation aims to analyze India's </a:t>
              </a:r>
              <a:r>
                <a:rPr lang="en-US" b="true" sz="2499" spc="-37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rapidly evolving EV market</a:t>
              </a: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highlighting consumer behavior, identifying growth opportunities, and providing strategic recommendations for successful market entry and expansion.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1597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0743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40873" y="4248150"/>
            <a:ext cx="4649694" cy="3581400"/>
            <a:chOff x="0" y="0"/>
            <a:chExt cx="1259398" cy="970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10046" y="4248150"/>
            <a:ext cx="4649694" cy="3581400"/>
            <a:chOff x="0" y="0"/>
            <a:chExt cx="1259398" cy="9700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346630" y="8281844"/>
            <a:ext cx="4738234" cy="79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Ola, TVS, and Ather lead India’s two-wheeler EV segment with innovative offerings and technology.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588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Two-Wheelers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6756" y="8281844"/>
            <a:ext cx="4691983" cy="79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Tata, MG, and Mahindra are key players in the four-wheeler market, showcasing robust growth and innovation.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6756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Four-Wheelers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Players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510046" y="4248150"/>
            <a:ext cx="4649694" cy="3581400"/>
            <a:chOff x="0" y="0"/>
            <a:chExt cx="1647444" cy="1268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7444" cy="1268934"/>
            </a:xfrm>
            <a:custGeom>
              <a:avLst/>
              <a:gdLst/>
              <a:ahLst/>
              <a:cxnLst/>
              <a:rect r="r" b="b" t="t" l="l"/>
              <a:pathLst>
                <a:path h="1268934" w="1647444">
                  <a:moveTo>
                    <a:pt x="33301" y="0"/>
                  </a:moveTo>
                  <a:lnTo>
                    <a:pt x="1614143" y="0"/>
                  </a:lnTo>
                  <a:cubicBezTo>
                    <a:pt x="1632535" y="0"/>
                    <a:pt x="1647444" y="14909"/>
                    <a:pt x="1647444" y="33301"/>
                  </a:cubicBezTo>
                  <a:lnTo>
                    <a:pt x="1647444" y="1235633"/>
                  </a:lnTo>
                  <a:cubicBezTo>
                    <a:pt x="1647444" y="1244465"/>
                    <a:pt x="1643936" y="1252936"/>
                    <a:pt x="1637691" y="1259181"/>
                  </a:cubicBezTo>
                  <a:cubicBezTo>
                    <a:pt x="1631445" y="1265426"/>
                    <a:pt x="1622975" y="1268934"/>
                    <a:pt x="1614143" y="1268934"/>
                  </a:cubicBezTo>
                  <a:lnTo>
                    <a:pt x="33301" y="1268934"/>
                  </a:lnTo>
                  <a:cubicBezTo>
                    <a:pt x="24469" y="1268934"/>
                    <a:pt x="15999" y="1265426"/>
                    <a:pt x="9754" y="1259181"/>
                  </a:cubicBezTo>
                  <a:cubicBezTo>
                    <a:pt x="3508" y="1252936"/>
                    <a:pt x="0" y="1244465"/>
                    <a:pt x="0" y="123563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778" r="0" b="-13778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72950" y="619125"/>
            <a:ext cx="5448300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 comparison of top-selling 4W brands in the Indian EV market.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581025"/>
            <a:ext cx="976312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12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Sales Figures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500378">
            <a:off x="326738" y="370457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9947" y="1919983"/>
            <a:ext cx="6709791" cy="69871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9817" y="1743910"/>
            <a:ext cx="9100045" cy="757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Unique Selling Propositions of Top EV Models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Tata Nexon EV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Offers strong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brand strength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extensive service network.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MG Comet EV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Known for its </a:t>
              </a:r>
              <a:r>
                <a:rPr lang="en-US" b="true" sz="2000" spc="-30" strike="noStrike" u="none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affordability</a:t>
              </a: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city-friendly design.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Mahindra KUV400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Features a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spacious design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for comfort and functionality.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13611225" y="5143500"/>
            <a:ext cx="4010025" cy="2239371"/>
            <a:chOff x="0" y="0"/>
            <a:chExt cx="1029283" cy="5747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150" r="0" b="-171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BYD Atto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Features an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advanced battery tech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a premium feel.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52783"/>
            <a:ext cx="9763125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Brand Comparison Overview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56813" y="3045159"/>
          <a:ext cx="15574375" cy="5598436"/>
        </p:xfrm>
        <a:graphic>
          <a:graphicData uri="http://schemas.openxmlformats.org/drawingml/2006/table">
            <a:tbl>
              <a:tblPr/>
              <a:tblGrid>
                <a:gridCol w="1576619"/>
                <a:gridCol w="2169993"/>
                <a:gridCol w="1353687"/>
                <a:gridCol w="3590201"/>
                <a:gridCol w="2339243"/>
                <a:gridCol w="2675775"/>
                <a:gridCol w="1868857"/>
              </a:tblGrid>
              <a:tr h="132814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Brand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EV Model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NCAP Result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Battery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Displacement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Price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ARAI Range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102554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Tata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Nexon EV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 kWh, 40.5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129-149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14.74 - Rs. 19.94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395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1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ZS EV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50.3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174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23.08 - Rs. 28.00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461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7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Mahindra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KUV 400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---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34.5 kWh, 39.4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15.99 - Rs. 18.99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456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7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BYD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Atto 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60.48 kWh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 hp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Rs. 33.94 - Rs. 34.99 Lakhs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521 KM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910262" y="8924925"/>
            <a:ext cx="669071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spc="-30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ARAI Range - Claimed range under lab circumstances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3981450"/>
            <a:chOff x="0" y="0"/>
            <a:chExt cx="17259300" cy="5308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Competitive Positioning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TATA's Market Dominance in EVs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89791"/>
              <a:ext cx="13512134" cy="231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TATA commands a significant share of the EV market, showcasing </a:t>
              </a:r>
              <a:r>
                <a:rPr lang="en-US" b="true" sz="2499" spc="-37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strong brand strength and extensive network</a:t>
              </a:r>
              <a:r>
                <a:rPr lang="en-US" sz="2499" spc="-37">
                  <a:solidFill>
                    <a:srgbClr val="137000"/>
                  </a:solidFill>
                  <a:latin typeface="Poppins"/>
                  <a:ea typeface="Poppins"/>
                  <a:cs typeface="Poppins"/>
                  <a:sym typeface="Poppins"/>
                </a:rPr>
                <a:t>, leading to substantial consumer trust and sales figures across various vehicle segments.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Government Policies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Regulatory environment and incentives overview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Overview of Key Government Schemes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FAME II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Focuses on incentives for electric vehicle adoption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Aims to boost local manufacturing of EVs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BS Policy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Stricter emissions norms to enhance environmental goals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E-Mobility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Promotes electric vehicle use in urban areas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63946"/>
            <a:ext cx="47382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The PLI scheme supports local manufacturing of EV components to boost economic growth.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52800"/>
            <a:ext cx="4699667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PLI Scheme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63946"/>
            <a:ext cx="474161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Duty reductions on crucial materials encourage cost-effective production of electric vehicles.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52800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Duty Reduction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62794"/>
            <a:ext cx="469198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</a:pPr>
            <a:r>
              <a:rPr lang="en-US" sz="1875" spc="-28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The NEMMP aims for 6-7 million EVs by 2030 to enhance eco-friendly transportation.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52800"/>
            <a:ext cx="4691983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NEMMP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Beneficiary Schemes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37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8828" cy="1051741"/>
            </a:xfrm>
            <a:custGeom>
              <a:avLst/>
              <a:gdLst/>
              <a:ahLst/>
              <a:cxnLst/>
              <a:rect r="r" b="b" t="t" l="l"/>
              <a:pathLst>
                <a:path h="1051741" w="768828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14" r="0" b="-41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504825"/>
            <a:ext cx="8324850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Regulatory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7426325"/>
            <a:ext cx="8324850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Recent </a:t>
            </a:r>
            <a:r>
              <a:rPr lang="en-US" b="true" sz="2499" spc="-37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policy changes</a:t>
            </a: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have significantly impacted the EV landscape in India, including a </a:t>
            </a:r>
            <a:r>
              <a:rPr lang="en-US" b="true" sz="2499" spc="-37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reduction of GST</a:t>
            </a:r>
            <a:r>
              <a:rPr lang="en-US" sz="2499" spc="-37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to 5%, implementation of stricter emission norms, and a commitment to expanding charging infrastructure nationwide.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SWOT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Internal and external market factors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137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225" y="12477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FFFCF3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3085" y="4490721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Govt. Schemes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3085" y="5634356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SWOT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777992"/>
            <a:ext cx="6628736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Primary &amp; Secondary Question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2443" y="5634356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Consumer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22443" y="3347085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About Company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2443" y="4490721"/>
            <a:ext cx="474161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Market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2443" y="6777992"/>
            <a:ext cx="4741615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Purchase Decision Factors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3450" y="3346767"/>
            <a:ext cx="5580885" cy="5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Competitive Landscape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Strengths of the Indian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04138"/>
            <a:chOff x="0" y="0"/>
            <a:chExt cx="5346700" cy="14721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34579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Government Support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09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Strong policies promote EV adoption and growth.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427988"/>
            <a:chOff x="0" y="0"/>
            <a:chExt cx="5346700" cy="19039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534579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Growing Demand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00964"/>
              <a:ext cx="5346700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Increasing interest from consumers drives market expansion.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447038"/>
            <a:chOff x="0" y="0"/>
            <a:chExt cx="5346700" cy="19293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5345796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Technological Advancements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58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Innovations enhance the efficiency of electric vehicles.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447038"/>
            <a:chOff x="0" y="0"/>
            <a:chExt cx="5346700" cy="19293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5345796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7"/>
                </a:lnSpc>
                <a:spcBef>
                  <a:spcPct val="0"/>
                </a:spcBef>
              </a:pPr>
              <a:r>
                <a:rPr lang="en-US" b="true" sz="2305" spc="-34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Infrastructure Development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58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Expanding networks facilitate EV accessibility.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Weaknesses in the Indian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 Cost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initial investment for EVs remains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significant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Limited Range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Many consumers fear the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inconvenience of charging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 Rural Penetration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EV adoption in rural areas is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extremely limited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Infrastructure Gaps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Insufficient charging stations in </a:t>
              </a:r>
              <a:r>
                <a:rPr lang="en-US" b="true" sz="2000" spc="-30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non-urban regions</a:t>
              </a: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Unlocking Potential in the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61288"/>
            <a:chOff x="0" y="0"/>
            <a:chExt cx="5346700" cy="15483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Growth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Expanding EV adoption across diverse demographics.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61288"/>
            <a:chOff x="0" y="0"/>
            <a:chExt cx="5346700" cy="15483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Innovative Solutions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New technologies driving efficiency and performance.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61288"/>
            <a:chOff x="0" y="0"/>
            <a:chExt cx="5346700" cy="15483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Strategic Alliances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771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Collaborations enhancing market reach and impact.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369712" cy="1161288"/>
            <a:chOff x="0" y="0"/>
            <a:chExt cx="5826283" cy="15483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825297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3"/>
                </a:lnSpc>
                <a:spcBef>
                  <a:spcPct val="0"/>
                </a:spcBef>
              </a:pPr>
              <a:r>
                <a:rPr lang="en-US" b="true" sz="2677" spc="-40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Sustainable Partnerships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7164"/>
              <a:ext cx="5826283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Long-term relationships fostering eco-friendly initiatives.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340610"/>
            <a:chOff x="0" y="0"/>
            <a:chExt cx="1029283" cy="600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238375"/>
            <a:chOff x="0" y="0"/>
            <a:chExt cx="1029283" cy="574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574541"/>
            </a:xfrm>
            <a:custGeom>
              <a:avLst/>
              <a:gdLst/>
              <a:ahLst/>
              <a:cxnLst/>
              <a:rect r="r" b="b" t="t" l="l"/>
              <a:pathLst>
                <a:path h="574541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t="0" r="-40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340610"/>
            <a:chOff x="0" y="0"/>
            <a:chExt cx="1029283" cy="600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00782"/>
            </a:xfrm>
            <a:custGeom>
              <a:avLst/>
              <a:gdLst/>
              <a:ahLst/>
              <a:cxnLst/>
              <a:rect r="r" b="b" t="t" l="l"/>
              <a:pathLst>
                <a:path h="600782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t="0" r="-10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3500"/>
            <a:ext cx="4010025" cy="2239371"/>
            <a:chOff x="0" y="0"/>
            <a:chExt cx="1029283" cy="5747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574796"/>
            </a:xfrm>
            <a:custGeom>
              <a:avLst/>
              <a:gdLst/>
              <a:ahLst/>
              <a:cxnLst/>
              <a:rect r="r" b="b" t="t" l="l"/>
              <a:pathLst>
                <a:path h="574796" w="1029283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t="0" r="-42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A22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Threats to the EV Market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6400" y="3344989"/>
            <a:ext cx="4010025" cy="1180338"/>
            <a:chOff x="0" y="0"/>
            <a:chExt cx="5346700" cy="15737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Competition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Increased number of entrants in the market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1225" y="3352800"/>
            <a:ext cx="4010025" cy="1180338"/>
            <a:chOff x="0" y="0"/>
            <a:chExt cx="5346700" cy="157378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Regulatory Changes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Frequent policy updates affecting industry stability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6400" y="7829550"/>
            <a:ext cx="4010025" cy="1180338"/>
            <a:chOff x="0" y="0"/>
            <a:chExt cx="5346700" cy="157378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Consumer Skepticism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Concerns regarding EV performance and reliability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11225" y="7829550"/>
            <a:ext cx="4010025" cy="1180338"/>
            <a:chOff x="0" y="0"/>
            <a:chExt cx="5346700" cy="157378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345796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Volatility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2564"/>
              <a:ext cx="5346700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Fluctuating demand impacting investment decisions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Market Trends &amp; Forecasts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Sales trends and growth projections analysis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&amp; Bottom 5 Makers by 2W Sales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423" y="1363389"/>
            <a:ext cx="9372902" cy="83924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17635" y="1369590"/>
            <a:ext cx="9219914" cy="9338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5 States by 2W &amp; 4W EV Penetration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1319" y="1406597"/>
            <a:ext cx="8773388" cy="82452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67224" y="1300701"/>
            <a:ext cx="8870933" cy="93462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States with Negative EV Sales Growth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4376" y="1187390"/>
            <a:ext cx="17299249" cy="918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States with Negative EV Sales Growth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260" y="632230"/>
            <a:ext cx="17715011" cy="97389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39351" y="8804720"/>
            <a:ext cx="8324850" cy="869061"/>
            <a:chOff x="0" y="0"/>
            <a:chExt cx="11099800" cy="11587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1099800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137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Comparing EV Adoption Rates in Regions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9328"/>
              <a:ext cx="11099800" cy="439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Insights into market penetration trends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Regional EV Penetration: Delhi vs Karnataka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25008" y="1607863"/>
            <a:ext cx="6553535" cy="7031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About Company &amp; Background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949575"/>
            <a:ext cx="9380407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Our Company :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AtliQ Motors is a leading automotive company from the USA, specializing in electric vehicles (EV) with a 25% market share in North America's EV and hybrid segment.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76825"/>
            <a:ext cx="9380407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: 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AtliQ Motors aims to expand its presence in India, where its current market share in EVs and hybrids is less than 2%.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65925"/>
            <a:ext cx="9380407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 b="true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:</a:t>
            </a:r>
          </a:p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Bruce Haryali, Chief of AtliQ Motors India, is conducting a detailed market study of the existing EV/Hybrid vehicle market in India to guide the company's expansion plans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00921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CAGR in 4W Sales for Top 5 Makers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1202" y="1673492"/>
            <a:ext cx="13205598" cy="86852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Peak &amp; Low Season Months for EV Sales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978" y="1139176"/>
            <a:ext cx="17877816" cy="92725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34450" y="8919210"/>
            <a:ext cx="8324850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significant drop in the Revenue Growth % is due to Base Effect.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Revenue Growth Rate of 2W &amp; 4W EV’s in India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67351" y="1038541"/>
            <a:ext cx="7859046" cy="82099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46700" y="8952949"/>
            <a:ext cx="8972287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Reduced Volume EV Avoided Sold States: A few of states exhibit CAGRs more than 100%, but their absolute volumes are still modest. states that only have Agg. Between 2022 and 2024, sales will exceed 15,000.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3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10 States by CAGR in Vehicle Sales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03306" y="1028700"/>
          <a:ext cx="7459075" cy="7008389"/>
        </p:xfrm>
        <a:graphic>
          <a:graphicData uri="http://schemas.openxmlformats.org/drawingml/2006/table">
            <a:tbl>
              <a:tblPr/>
              <a:tblGrid>
                <a:gridCol w="3530311"/>
                <a:gridCol w="3928764"/>
              </a:tblGrid>
              <a:tr h="765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CAGR%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30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Chhatisgarh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150.89%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6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West Bengal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150.62%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146.45%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137.70%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Madhya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133.67%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132.83%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116.33%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Odisha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102.94%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Maharashtra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101.89%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93.24%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7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46700" y="8952949"/>
            <a:ext cx="8972287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0"/>
              </a:lnSpc>
              <a:spcBef>
                <a:spcPct val="0"/>
              </a:spcBef>
            </a:pPr>
            <a:r>
              <a:rPr lang="en-US" sz="2000" spc="-30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project sales data is generated from historical data and tend to change anytime due to government policy, social trends, economic conditions and much more.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504825"/>
            <a:ext cx="5753100" cy="472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Projected EV Sales for </a:t>
            </a:r>
          </a:p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Top 10 States by 2030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03306" y="1028700"/>
          <a:ext cx="7459075" cy="7008389"/>
        </p:xfrm>
        <a:graphic>
          <a:graphicData uri="http://schemas.openxmlformats.org/drawingml/2006/table">
            <a:tbl>
              <a:tblPr/>
              <a:tblGrid>
                <a:gridCol w="3530311"/>
                <a:gridCol w="3928764"/>
              </a:tblGrid>
              <a:tr h="765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Sales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</a:tr>
              <a:tr h="59130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Maharashtra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949,561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6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679,629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507,091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Uttar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432,876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Andhra Pradesh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415,751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323,169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Kerala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251,612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Chattisgarh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116,801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Delhi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115,430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Jammu &amp; Kashmir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61,559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2944475" cy="2028909"/>
            <a:chOff x="0" y="0"/>
            <a:chExt cx="17259300" cy="27052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14325"/>
              <a:ext cx="17259300" cy="193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137000"/>
                  </a:solidFill>
                  <a:latin typeface="Agrandir Narrow"/>
                  <a:ea typeface="Agrandir Narrow"/>
                  <a:cs typeface="Agrandir Narrow"/>
                  <a:sym typeface="Agrandir Narrow"/>
                </a:rPr>
                <a:t>Strategic Market Entry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8637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Actionable insights for successful growth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54545" y="2304502"/>
            <a:ext cx="3904943" cy="5146548"/>
          </a:xfrm>
          <a:custGeom>
            <a:avLst/>
            <a:gdLst/>
            <a:ahLst/>
            <a:cxnLst/>
            <a:rect r="r" b="b" t="t" l="l"/>
            <a:pathLst>
              <a:path h="5146548" w="3904943">
                <a:moveTo>
                  <a:pt x="0" y="0"/>
                </a:moveTo>
                <a:lnTo>
                  <a:pt x="3904943" y="0"/>
                </a:lnTo>
                <a:lnTo>
                  <a:pt x="3904943" y="5146548"/>
                </a:lnTo>
                <a:lnTo>
                  <a:pt x="0" y="514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457200"/>
            <a:ext cx="16371868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</a:pPr>
            <a:r>
              <a:rPr lang="en-US" sz="5199" spc="-155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Identifying the Optimal State for EV Manufacturing Unit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1429385"/>
            <a:ext cx="1600991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Tamil Nadu </a:t>
            </a:r>
            <a:r>
              <a:rPr lang="en-US" sz="2000" spc="-30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will be the optimal state for setting up a Manufacturing unit for AtliQ Motors because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291" y="2872573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 Positive Business Environment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9291" y="3310723"/>
            <a:ext cx="5606855" cy="103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state is a fantastic option for a long-term investment because of its high ranking for ease of doing business, political stability, and strong emphasis on sustainability.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291" y="4483060"/>
            <a:ext cx="5778067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When it comes to ease of doing business, Tamil Nadu often ranks among the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3 Indian states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8570" y="314270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Automobile Center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9995" y="3552277"/>
            <a:ext cx="6333362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Tamil Nadu is a significant hub for the automotive sector, with well-established suppliers and facilities that facilitate the establishment and operation of a manufacturing facility.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91947" y="4429339"/>
            <a:ext cx="6524778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More than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35% of India's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total vehicle production comes from Tamil Nadu.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750" y="572207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Out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standing Infrastructure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685" y="6158889"/>
            <a:ext cx="5606855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Tamil Nadu offers simple access to raw resources and export markets because to its well-developed ports, roadways, and industrial parks.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85" y="7074051"/>
            <a:ext cx="5949279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60% of India's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automobile exports are handled by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Chen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9522" y="5588722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Expert S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taff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9522" y="5996261"/>
            <a:ext cx="6741728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Thanks to its numerous technical institutes and long history of producing automobiles, Tamil Nadu boasts a sizable pool of highly qualified workers and engineers.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79522" y="6873323"/>
            <a:ext cx="6662313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Every year, the state generates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than 2 lakh engineering graduates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, guaranteeing a consisten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su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ply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sk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lled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21715" y="7836110"/>
            <a:ext cx="56068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Author</a:t>
            </a:r>
            <a:r>
              <a:rPr lang="en-US" b="true" sz="2000" spc="-30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ity Support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46741" y="8264735"/>
            <a:ext cx="7356804" cy="52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state promotes investment in the production of electric vehicles by providing alluring incentives, subsidies, and a robust EV policy.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18091" y="8990838"/>
            <a:ext cx="11451819" cy="26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3"/>
              </a:lnSpc>
              <a:spcBef>
                <a:spcPct val="0"/>
              </a:spcBef>
            </a:pP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By 2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25,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Tam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l Nadu government wants to bring in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₹50,000 crores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in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 investments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for the </a:t>
            </a:r>
            <a:r>
              <a:rPr lang="en-US" b="true" sz="1599" spc="-23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EV industry</a:t>
            </a:r>
            <a:r>
              <a:rPr lang="en-US" sz="1599" spc="-23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37112" y="9744075"/>
            <a:ext cx="11451819" cy="3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2"/>
              </a:lnSpc>
              <a:spcBef>
                <a:spcPct val="0"/>
              </a:spcBef>
            </a:pPr>
            <a:r>
              <a:rPr lang="en-US" b="true" sz="1800" spc="-26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Backup Options:</a:t>
            </a:r>
            <a:r>
              <a:rPr lang="en-US" sz="1800" spc="-26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 Gujarat, Maharashtra, Uttar Pradesh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3CA2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580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50968" y="3502773"/>
            <a:ext cx="8324850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b="true" sz="3800" spc="-57">
                <a:solidFill>
                  <a:srgbClr val="137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WHY?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4580" y="581025"/>
            <a:ext cx="9972053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8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Ideal Brand Ambassador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5615238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54580" y="185102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Poppins Bold"/>
                <a:ea typeface="Poppins Bold"/>
                <a:cs typeface="Poppins Bold"/>
                <a:sym typeface="Poppins Bold"/>
              </a:rPr>
              <a:t>for AtliQ Motors’ EV Launch in India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50968" y="725024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High influence in Tier 1 cities (major EV markets)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0968" y="6412046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Already associated with sustainability campaigns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0968" y="5572985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Known for energy &amp; tech-forward image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0968" y="4733925"/>
            <a:ext cx="927566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000"/>
              </a:lnSpc>
              <a:buFont typeface="Arial"/>
              <a:buChar char="•"/>
            </a:pPr>
            <a:r>
              <a:rPr lang="en-US" sz="2500" spc="-37">
                <a:solidFill>
                  <a:srgbClr val="3CA227"/>
                </a:solidFill>
                <a:latin typeface="Poppins"/>
                <a:ea typeface="Poppins"/>
                <a:cs typeface="Poppins"/>
                <a:sym typeface="Poppins"/>
              </a:rPr>
              <a:t>Youth appeal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1597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0743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40873" y="4248150"/>
            <a:ext cx="4649694" cy="3581400"/>
            <a:chOff x="0" y="0"/>
            <a:chExt cx="1259398" cy="970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05" r="0" b="-110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10046" y="4248150"/>
            <a:ext cx="4649694" cy="3581400"/>
            <a:chOff x="0" y="0"/>
            <a:chExt cx="1259398" cy="9700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346630" y="8272319"/>
            <a:ext cx="473823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</a:pP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remium + Tech 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5886" y="3286125"/>
            <a:ext cx="4699667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 Mad</a:t>
            </a: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h</a:t>
            </a:r>
            <a:r>
              <a:rPr lang="en-US" sz="3800" spc="-95" strike="noStrike" u="none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avan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6756" y="8272319"/>
            <a:ext cx="469198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</a:pP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599" spc="-23">
                <a:solidFill>
                  <a:srgbClr val="E6DDD1"/>
                </a:solidFill>
                <a:latin typeface="Poppins"/>
                <a:ea typeface="Poppins"/>
                <a:cs typeface="Poppins"/>
                <a:sym typeface="Poppins"/>
              </a:rPr>
              <a:t>an - India Trust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6756" y="3286125"/>
            <a:ext cx="4691983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Vi</a:t>
            </a:r>
            <a:r>
              <a:rPr lang="en-US" sz="3800" spc="-95">
                <a:solidFill>
                  <a:srgbClr val="E6DDD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rat Kohli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Optional</a:t>
            </a:r>
            <a:r>
              <a:rPr lang="en-US" sz="8000" spc="-2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 Alternates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510046" y="4248150"/>
            <a:ext cx="4649694" cy="3581400"/>
            <a:chOff x="0" y="0"/>
            <a:chExt cx="1647444" cy="1268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47444" cy="1268934"/>
            </a:xfrm>
            <a:custGeom>
              <a:avLst/>
              <a:gdLst/>
              <a:ahLst/>
              <a:cxnLst/>
              <a:rect r="r" b="b" t="t" l="l"/>
              <a:pathLst>
                <a:path h="1268934" w="1647444">
                  <a:moveTo>
                    <a:pt x="33301" y="0"/>
                  </a:moveTo>
                  <a:lnTo>
                    <a:pt x="1614143" y="0"/>
                  </a:lnTo>
                  <a:cubicBezTo>
                    <a:pt x="1632535" y="0"/>
                    <a:pt x="1647444" y="14909"/>
                    <a:pt x="1647444" y="33301"/>
                  </a:cubicBezTo>
                  <a:lnTo>
                    <a:pt x="1647444" y="1235633"/>
                  </a:lnTo>
                  <a:cubicBezTo>
                    <a:pt x="1647444" y="1244465"/>
                    <a:pt x="1643936" y="1252936"/>
                    <a:pt x="1637691" y="1259181"/>
                  </a:cubicBezTo>
                  <a:cubicBezTo>
                    <a:pt x="1631445" y="1265426"/>
                    <a:pt x="1622975" y="1268934"/>
                    <a:pt x="1614143" y="1268934"/>
                  </a:cubicBezTo>
                  <a:lnTo>
                    <a:pt x="33301" y="1268934"/>
                  </a:lnTo>
                  <a:cubicBezTo>
                    <a:pt x="24469" y="1268934"/>
                    <a:pt x="15999" y="1265426"/>
                    <a:pt x="9754" y="1259181"/>
                  </a:cubicBezTo>
                  <a:cubicBezTo>
                    <a:pt x="3508" y="1252936"/>
                    <a:pt x="0" y="1244465"/>
                    <a:pt x="0" y="123563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11934" t="0" r="-11934" b="0"/>
              </a:stretch>
            </a:blipFill>
          </p:spPr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15984"/>
            <a:ext cx="1493474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Recommendations for AtliQ Motors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2202885"/>
            <a:ext cx="12944475" cy="1502274"/>
            <a:chOff x="0" y="0"/>
            <a:chExt cx="17259300" cy="20030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nvest in Charging Infrastructure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Prior to joining the Indian EV market, make investments and open additional public charging stations throughout the country to allay worries about range.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162359"/>
            <a:ext cx="12944475" cy="1178424"/>
            <a:chOff x="0" y="0"/>
            <a:chExt cx="17259300" cy="15712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Make Use of Government Assistance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0013"/>
              <a:ext cx="11963049" cy="87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Utilize all of the subsidies, tax breaks, lower GST, and other programs designed to help firms enter new markets.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757458"/>
            <a:ext cx="12944475" cy="1502274"/>
            <a:chOff x="0" y="0"/>
            <a:chExt cx="17259300" cy="20030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Devel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 a Robust Brand Awareness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most crucial piece of advice is that Atliq Motors can leave a lasting impression on consumers by developing a strong brand presence through creative advertising and marketing initiatives.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797984"/>
            <a:ext cx="12944475" cy="1502274"/>
            <a:chOff x="0" y="0"/>
            <a:chExt cx="17259300" cy="200303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17259300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</a:t>
              </a:r>
              <a:r>
                <a:rPr lang="en-US" b="true" sz="2500" spc="-37">
                  <a:solidFill>
                    <a:srgbClr val="3CA22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ade in India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0013"/>
              <a:ext cx="11963049" cy="1303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137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Establish a manufacturing facility in Tamil Nadu since the state offers more advantageous regulations and incentives to lower production costs and expedite market access.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00225" y="12477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Market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75002" y="1492396"/>
            <a:ext cx="8113549" cy="79354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3195541"/>
            <a:ext cx="688657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2022, the Indian EV industry was estimated to be worth $3.21 billion in its early stages of adoption.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44712"/>
            <a:ext cx="688657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ith a CAGR of 34.02% and substantial growth potential, it is anticipated to reach $113.99 billion by 2030.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93882"/>
            <a:ext cx="6886575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Growth is fueled by advances in technology, growing demand, and government backing. 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71762" y="4222750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DASHBOARD SCREENSHOT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8066" y="530241"/>
            <a:ext cx="16371868" cy="9226519"/>
          </a:xfrm>
          <a:custGeom>
            <a:avLst/>
            <a:gdLst/>
            <a:ahLst/>
            <a:cxnLst/>
            <a:rect r="r" b="b" t="t" l="l"/>
            <a:pathLst>
              <a:path h="9226519" w="16371868">
                <a:moveTo>
                  <a:pt x="0" y="0"/>
                </a:moveTo>
                <a:lnTo>
                  <a:pt x="16371868" y="0"/>
                </a:lnTo>
                <a:lnTo>
                  <a:pt x="16371868" y="9226518"/>
                </a:lnTo>
                <a:lnTo>
                  <a:pt x="0" y="922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7091" y="434159"/>
            <a:ext cx="16733818" cy="9418681"/>
          </a:xfrm>
          <a:custGeom>
            <a:avLst/>
            <a:gdLst/>
            <a:ahLst/>
            <a:cxnLst/>
            <a:rect r="r" b="b" t="t" l="l"/>
            <a:pathLst>
              <a:path h="9418681" w="16733818">
                <a:moveTo>
                  <a:pt x="0" y="0"/>
                </a:moveTo>
                <a:lnTo>
                  <a:pt x="16733818" y="0"/>
                </a:lnTo>
                <a:lnTo>
                  <a:pt x="16733818" y="9418682"/>
                </a:lnTo>
                <a:lnTo>
                  <a:pt x="0" y="941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5778"/>
            <a:ext cx="16371868" cy="9214957"/>
          </a:xfrm>
          <a:custGeom>
            <a:avLst/>
            <a:gdLst/>
            <a:ahLst/>
            <a:cxnLst/>
            <a:rect r="r" b="b" t="t" l="l"/>
            <a:pathLst>
              <a:path h="9214957" w="16371868">
                <a:moveTo>
                  <a:pt x="0" y="0"/>
                </a:moveTo>
                <a:lnTo>
                  <a:pt x="16371868" y="0"/>
                </a:lnTo>
                <a:lnTo>
                  <a:pt x="16371868" y="9214957"/>
                </a:lnTo>
                <a:lnTo>
                  <a:pt x="0" y="921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5778"/>
            <a:ext cx="16230600" cy="9135444"/>
          </a:xfrm>
          <a:custGeom>
            <a:avLst/>
            <a:gdLst/>
            <a:ahLst/>
            <a:cxnLst/>
            <a:rect r="r" b="b" t="t" l="l"/>
            <a:pathLst>
              <a:path h="9135444" w="16230600">
                <a:moveTo>
                  <a:pt x="0" y="0"/>
                </a:moveTo>
                <a:lnTo>
                  <a:pt x="16230600" y="0"/>
                </a:lnTo>
                <a:lnTo>
                  <a:pt x="16230600" y="9135444"/>
                </a:lnTo>
                <a:lnTo>
                  <a:pt x="0" y="913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0047"/>
            <a:ext cx="16230600" cy="9146906"/>
          </a:xfrm>
          <a:custGeom>
            <a:avLst/>
            <a:gdLst/>
            <a:ahLst/>
            <a:cxnLst/>
            <a:rect r="r" b="b" t="t" l="l"/>
            <a:pathLst>
              <a:path h="9146906" w="16230600">
                <a:moveTo>
                  <a:pt x="0" y="0"/>
                </a:moveTo>
                <a:lnTo>
                  <a:pt x="16230600" y="0"/>
                </a:lnTo>
                <a:lnTo>
                  <a:pt x="16230600" y="9146906"/>
                </a:lnTo>
                <a:lnTo>
                  <a:pt x="0" y="914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71762" y="4222750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THANKYOU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6954500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EV Sales Milestones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87586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COVID-19 Dip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7586" y="5076825"/>
            <a:ext cx="2876550" cy="318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2020, the COVID-19 pandemic caused a temporary dip in electric vehicle sales due to lockdowns and supply chain disruptions, affecting the momentum of the growing market.</a:t>
            </a:r>
          </a:p>
        </p:txBody>
      </p:sp>
      <p:sp>
        <p:nvSpPr>
          <p:cNvPr name="AutoShape 5" id="5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cap="flat" w="19050">
            <a:solidFill>
              <a:srgbClr val="137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69118" y="42481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87586" y="42481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06054" y="42481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24522" y="4248150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742990" y="4248150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7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706054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UP Leads 3W 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24522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Ola Electric Entry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06054" y="5076825"/>
            <a:ext cx="2876550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By 2021, Uttar Pradesh emerged as a leader in three-wheeler electric vehicle sales, driven by increased adoption and supportive local government initiatives to promote EV usage.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24522" y="5076825"/>
            <a:ext cx="2876550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Ola Electric made a strong market entry in 2022, capturing consumer attention with its innovative electric scooter and strategic marketing, making significant inroads into the competitive landscape.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118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FAME II Launch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118" y="5076825"/>
            <a:ext cx="2876550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launch of the FAME II scheme in 2019 significantly boosted electric vehicle sales by providing subsidies and incentives to consumers and manufacturers, stimulating market interest.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42990" y="3319463"/>
            <a:ext cx="2876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3CA227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YoY Growth Surge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42990" y="5076825"/>
            <a:ext cx="2876550" cy="389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In 2024, the electric vehicle market experienced a remarkable 68.81% year-on-year growth, underscoring the accelerating demand and expanding infrastructure supporting electric mobility across India.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3CA22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8927" y="950513"/>
            <a:ext cx="7360271" cy="8385975"/>
          </a:xfrm>
          <a:custGeom>
            <a:avLst/>
            <a:gdLst/>
            <a:ahLst/>
            <a:cxnLst/>
            <a:rect r="r" b="b" t="t" l="l"/>
            <a:pathLst>
              <a:path h="8385975" w="7360271">
                <a:moveTo>
                  <a:pt x="0" y="0"/>
                </a:moveTo>
                <a:lnTo>
                  <a:pt x="7360271" y="0"/>
                </a:lnTo>
                <a:lnTo>
                  <a:pt x="7360271" y="8385974"/>
                </a:lnTo>
                <a:lnTo>
                  <a:pt x="0" y="8385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296400" y="3205935"/>
          <a:ext cx="7459075" cy="3875131"/>
        </p:xfrm>
        <a:graphic>
          <a:graphicData uri="http://schemas.openxmlformats.org/drawingml/2006/table">
            <a:tbl>
              <a:tblPr/>
              <a:tblGrid>
                <a:gridCol w="2251295"/>
                <a:gridCol w="3088709"/>
                <a:gridCol w="2119071"/>
              </a:tblGrid>
              <a:tr h="7691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EV Sales (2023)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99" strike="noStrike" u="non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EVPR%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9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Maharastra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1,94,343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40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Karnataka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1,52,680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7.84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Rajasthan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93,767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Tamil Nadu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90,288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8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Gujarat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88,615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4.40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6D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296400" y="504825"/>
            <a:ext cx="8324850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States in EV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4450" y="7737557"/>
            <a:ext cx="832485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-34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The Indian EV market is </a:t>
            </a:r>
            <a:r>
              <a:rPr lang="en-US" b="true" sz="2300" spc="-34" strike="noStrike" u="none">
                <a:solidFill>
                  <a:srgbClr val="137000"/>
                </a:solidFill>
                <a:latin typeface="Poppins Bold"/>
                <a:ea typeface="Poppins Bold"/>
                <a:cs typeface="Poppins Bold"/>
                <a:sym typeface="Poppins Bold"/>
              </a:rPr>
              <a:t>strongly driven</a:t>
            </a:r>
            <a:r>
              <a:rPr lang="en-US" sz="2300" spc="-34" strike="noStrike" u="none">
                <a:solidFill>
                  <a:srgbClr val="137000"/>
                </a:solidFill>
                <a:latin typeface="Poppins"/>
                <a:ea typeface="Poppins"/>
                <a:cs typeface="Poppins"/>
                <a:sym typeface="Poppins"/>
              </a:rPr>
              <a:t> by key states like Maharashtra and Karnataka, which showcase significant sales volumes, reinforcing the country's potential for growth and consumer adoption of electric vehicles.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E6DD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Key Players in EV Market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88436" y="2678154"/>
            <a:ext cx="3712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2-Wheeler Segment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9610" y="2916196"/>
            <a:ext cx="7411958" cy="69597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0886" y="2495482"/>
            <a:ext cx="6709791" cy="698716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331731" y="2678154"/>
            <a:ext cx="3712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  <a:r>
              <a:rPr lang="en-US" b="true" sz="2500" spc="-37">
                <a:solidFill>
                  <a:srgbClr val="3CA22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-Wheeler Segment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B7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6DDD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4375"/>
            <a:ext cx="12944475" cy="15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137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EV Sales Forecast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68773" y="1665941"/>
            <a:ext cx="12150454" cy="8604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India EV Market Analysis</dc:description>
  <dc:identifier>DAG5cq843FU</dc:identifier>
  <dcterms:modified xsi:type="dcterms:W3CDTF">2011-08-01T06:04:30Z</dcterms:modified>
  <cp:revision>1</cp:revision>
  <dc:title>India EV Market Analysis</dc:title>
</cp:coreProperties>
</file>